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5" r:id="rId4"/>
    <p:sldId id="268" r:id="rId5"/>
    <p:sldId id="274" r:id="rId6"/>
    <p:sldId id="271" r:id="rId7"/>
    <p:sldId id="275" r:id="rId8"/>
    <p:sldId id="272" r:id="rId9"/>
    <p:sldId id="27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70173" autoAdjust="0"/>
  </p:normalViewPr>
  <p:slideViewPr>
    <p:cSldViewPr>
      <p:cViewPr>
        <p:scale>
          <a:sx n="56" d="100"/>
          <a:sy n="56" d="100"/>
        </p:scale>
        <p:origin x="3784" y="18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961034-0E54-4C78-A9E2-F989EF84B058}" type="datetimeFigureOut">
              <a:rPr lang="en-US" smtClean="0"/>
              <a:t>5/30/19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22603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961034-0E54-4C78-A9E2-F989EF84B058}" type="datetimeFigureOut">
              <a:rPr lang="en-US" smtClean="0"/>
              <a:t>5/30/19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2700946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961034-0E54-4C78-A9E2-F989EF84B058}" type="datetimeFigureOut">
              <a:rPr lang="en-US" smtClean="0"/>
              <a:t>5/30/19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1206222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961034-0E54-4C78-A9E2-F989EF84B058}" type="datetimeFigureOut">
              <a:rPr lang="en-US" smtClean="0"/>
              <a:t>5/30/19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4257844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961034-0E54-4C78-A9E2-F989EF84B058}" type="datetimeFigureOut">
              <a:rPr lang="en-US" smtClean="0"/>
              <a:t>5/30/19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2949319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961034-0E54-4C78-A9E2-F989EF84B058}" type="datetimeFigureOut">
              <a:rPr lang="en-US" smtClean="0"/>
              <a:t>5/30/19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308199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961034-0E54-4C78-A9E2-F989EF84B058}" type="datetimeFigureOut">
              <a:rPr lang="en-US" smtClean="0"/>
              <a:t>5/30/19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2152863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961034-0E54-4C78-A9E2-F989EF84B058}" type="datetimeFigureOut">
              <a:rPr lang="en-US" smtClean="0"/>
              <a:t>5/30/19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2362843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61034-0E54-4C78-A9E2-F989EF84B058}" type="datetimeFigureOut">
              <a:rPr lang="en-US" smtClean="0"/>
              <a:t>5/30/19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3344446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961034-0E54-4C78-A9E2-F989EF84B058}" type="datetimeFigureOut">
              <a:rPr lang="en-US" smtClean="0"/>
              <a:t>5/30/19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841554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961034-0E54-4C78-A9E2-F989EF84B058}" type="datetimeFigureOut">
              <a:rPr lang="en-US" smtClean="0"/>
              <a:t>5/30/19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04F436-953F-4AD4-AF51-9ABDA6FB03B1}" type="slidenum">
              <a:rPr lang="en-US" smtClean="0"/>
              <a:t>‹#›</a:t>
            </a:fld>
            <a:endParaRPr lang="en-US"/>
          </a:p>
        </p:txBody>
      </p:sp>
    </p:spTree>
    <p:extLst>
      <p:ext uri="{BB962C8B-B14F-4D97-AF65-F5344CB8AC3E}">
        <p14:creationId xmlns:p14="http://schemas.microsoft.com/office/powerpoint/2010/main" val="31429918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961034-0E54-4C78-A9E2-F989EF84B058}" type="datetimeFigureOut">
              <a:rPr lang="en-US" smtClean="0"/>
              <a:t>5/30/19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04F436-953F-4AD4-AF51-9ABDA6FB03B1}" type="slidenum">
              <a:rPr lang="en-US" smtClean="0"/>
              <a:t>‹#›</a:t>
            </a:fld>
            <a:endParaRPr lang="en-US"/>
          </a:p>
        </p:txBody>
      </p:sp>
    </p:spTree>
    <p:extLst>
      <p:ext uri="{BB962C8B-B14F-4D97-AF65-F5344CB8AC3E}">
        <p14:creationId xmlns:p14="http://schemas.microsoft.com/office/powerpoint/2010/main" val="4291554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143000"/>
            <a:ext cx="7543800" cy="2971800"/>
          </a:xfrm>
        </p:spPr>
        <p:txBody>
          <a:bodyPr>
            <a:noAutofit/>
          </a:bodyPr>
          <a:lstStyle/>
          <a:p>
            <a:r>
              <a:rPr lang="en-US" sz="3400" b="1" spc="-50" dirty="0" smtClean="0">
                <a:latin typeface="Arial" panose="020B0604020202020204" pitchFamily="34" charset="0"/>
                <a:cs typeface="Arial" panose="020B0604020202020204" pitchFamily="34" charset="0"/>
              </a:rPr>
              <a:t>Leadership </a:t>
            </a:r>
            <a:r>
              <a:rPr lang="en-US" sz="3400" b="1" spc="-50" dirty="0">
                <a:latin typeface="Arial" panose="020B0604020202020204" pitchFamily="34" charset="0"/>
                <a:cs typeface="Arial" panose="020B0604020202020204" pitchFamily="34" charset="0"/>
              </a:rPr>
              <a:t>Academy </a:t>
            </a:r>
            <a:r>
              <a:rPr lang="en-US" sz="3400" b="1" spc="-50" dirty="0" smtClean="0">
                <a:latin typeface="Arial" panose="020B0604020202020204" pitchFamily="34" charset="0"/>
                <a:cs typeface="Arial" panose="020B0604020202020204" pitchFamily="34" charset="0"/>
              </a:rPr>
              <a:t>Action Learning Project</a:t>
            </a:r>
            <a:r>
              <a:rPr lang="en-US" sz="3400" b="1" spc="-50" smtClean="0">
                <a:latin typeface="Arial" panose="020B0604020202020204" pitchFamily="34" charset="0"/>
                <a:cs typeface="Arial" panose="020B0604020202020204" pitchFamily="34" charset="0"/>
              </a:rPr>
              <a:t/>
            </a:r>
            <a:br>
              <a:rPr lang="en-US" sz="3400" b="1" spc="-50" smtClean="0">
                <a:latin typeface="Arial" panose="020B0604020202020204" pitchFamily="34" charset="0"/>
                <a:cs typeface="Arial" panose="020B0604020202020204" pitchFamily="34" charset="0"/>
              </a:rPr>
            </a:br>
            <a:r>
              <a:rPr lang="en-US" sz="3400" b="1" spc="-50" smtClean="0">
                <a:latin typeface="Arial" panose="020B0604020202020204" pitchFamily="34" charset="0"/>
                <a:cs typeface="Arial" panose="020B0604020202020204" pitchFamily="34" charset="0"/>
              </a:rPr>
              <a:t>Enhancing State CDA’s</a:t>
            </a:r>
            <a:r>
              <a:rPr lang="en-US" sz="3400" b="1" spc="-50" dirty="0" smtClean="0">
                <a:latin typeface="Arial" panose="020B0604020202020204" pitchFamily="34" charset="0"/>
                <a:cs typeface="Arial" panose="020B0604020202020204" pitchFamily="34" charset="0"/>
              </a:rPr>
              <a:t/>
            </a:r>
            <a:br>
              <a:rPr lang="en-US" sz="3400" b="1" spc="-50" dirty="0" smtClean="0">
                <a:latin typeface="Arial" panose="020B0604020202020204" pitchFamily="34" charset="0"/>
                <a:cs typeface="Arial" panose="020B0604020202020204" pitchFamily="34" charset="0"/>
              </a:rPr>
            </a:br>
            <a:r>
              <a:rPr lang="en-US" sz="3400" b="1" spc="-50" dirty="0" smtClean="0">
                <a:latin typeface="Arial" panose="020B0604020202020204" pitchFamily="34" charset="0"/>
                <a:cs typeface="Arial" panose="020B0604020202020204" pitchFamily="34" charset="0"/>
              </a:rPr>
              <a:t/>
            </a:r>
            <a:br>
              <a:rPr lang="en-US" sz="3400" b="1" spc="-50" dirty="0" smtClean="0">
                <a:latin typeface="Arial" panose="020B0604020202020204" pitchFamily="34" charset="0"/>
                <a:cs typeface="Arial" panose="020B0604020202020204" pitchFamily="34" charset="0"/>
              </a:rPr>
            </a:br>
            <a:endParaRPr lang="en-US" sz="3400" spc="-50" dirty="0">
              <a:latin typeface="Arial" panose="020B0604020202020204" pitchFamily="34" charset="0"/>
              <a:cs typeface="Arial" panose="020B0604020202020204" pitchFamily="34" charset="0"/>
            </a:endParaRPr>
          </a:p>
        </p:txBody>
      </p:sp>
      <p:sp>
        <p:nvSpPr>
          <p:cNvPr id="6" name="Subtitle 5"/>
          <p:cNvSpPr>
            <a:spLocks noGrp="1"/>
          </p:cNvSpPr>
          <p:nvPr>
            <p:ph type="subTitle" idx="1"/>
          </p:nvPr>
        </p:nvSpPr>
        <p:spPr>
          <a:xfrm>
            <a:off x="1371600" y="4291262"/>
            <a:ext cx="6400800" cy="2033337"/>
          </a:xfrm>
        </p:spPr>
        <p:txBody>
          <a:bodyPr>
            <a:normAutofit/>
          </a:bodyPr>
          <a:lstStyle/>
          <a:p>
            <a:r>
              <a:rPr lang="pt-BR" sz="1800" spc="-50" dirty="0" err="1">
                <a:solidFill>
                  <a:schemeClr val="tx1"/>
                </a:solidFill>
                <a:latin typeface="Arial" panose="020B0604020202020204" pitchFamily="34" charset="0"/>
                <a:ea typeface="+mj-ea"/>
                <a:cs typeface="Arial" panose="020B0604020202020204" pitchFamily="34" charset="0"/>
              </a:rPr>
              <a:t>June</a:t>
            </a:r>
            <a:r>
              <a:rPr lang="pt-BR" sz="1800" spc="-50" dirty="0">
                <a:solidFill>
                  <a:schemeClr val="tx1"/>
                </a:solidFill>
                <a:latin typeface="Arial" panose="020B0604020202020204" pitchFamily="34" charset="0"/>
                <a:ea typeface="+mj-ea"/>
                <a:cs typeface="Arial" panose="020B0604020202020204" pitchFamily="34" charset="0"/>
              </a:rPr>
              <a:t> </a:t>
            </a:r>
            <a:r>
              <a:rPr lang="pt-BR" sz="1800" spc="-50" dirty="0" smtClean="0">
                <a:solidFill>
                  <a:schemeClr val="tx1"/>
                </a:solidFill>
                <a:latin typeface="Arial" panose="020B0604020202020204" pitchFamily="34" charset="0"/>
                <a:ea typeface="+mj-ea"/>
                <a:cs typeface="Arial" panose="020B0604020202020204" pitchFamily="34" charset="0"/>
              </a:rPr>
              <a:t>2019</a:t>
            </a:r>
          </a:p>
          <a:p>
            <a:r>
              <a:rPr lang="en-US" sz="1800" dirty="0"/>
              <a:t>Rae Anne </a:t>
            </a:r>
            <a:r>
              <a:rPr lang="en-US" sz="1800" dirty="0" smtClean="0"/>
              <a:t>Stout, Janine Rowe and Amy </a:t>
            </a:r>
            <a:r>
              <a:rPr lang="en-US" sz="1800" dirty="0" err="1" smtClean="0"/>
              <a:t>Thul</a:t>
            </a:r>
            <a:r>
              <a:rPr lang="en-US" sz="1800" dirty="0" smtClean="0"/>
              <a:t>-Sigler</a:t>
            </a:r>
            <a:r>
              <a:rPr lang="pt-BR" sz="1800" spc="-50" dirty="0">
                <a:solidFill>
                  <a:schemeClr val="tx1"/>
                </a:solidFill>
                <a:latin typeface="Arial" panose="020B0604020202020204" pitchFamily="34" charset="0"/>
                <a:ea typeface="+mj-ea"/>
                <a:cs typeface="Arial" panose="020B0604020202020204" pitchFamily="34" charset="0"/>
              </a:rPr>
              <a:t/>
            </a:r>
            <a:br>
              <a:rPr lang="pt-BR" sz="1800" spc="-50" dirty="0">
                <a:solidFill>
                  <a:schemeClr val="tx1"/>
                </a:solidFill>
                <a:latin typeface="Arial" panose="020B0604020202020204" pitchFamily="34" charset="0"/>
                <a:ea typeface="+mj-ea"/>
                <a:cs typeface="Arial" panose="020B0604020202020204" pitchFamily="34" charset="0"/>
              </a:rPr>
            </a:br>
            <a:endParaRPr lang="pt-BR" sz="1800" spc="-50" dirty="0" smtClean="0">
              <a:solidFill>
                <a:schemeClr val="tx1"/>
              </a:solidFill>
              <a:latin typeface="Arial" panose="020B0604020202020204" pitchFamily="34" charset="0"/>
              <a:ea typeface="+mj-ea"/>
              <a:cs typeface="Arial" panose="020B0604020202020204" pitchFamily="34" charset="0"/>
            </a:endParaRPr>
          </a:p>
          <a:p>
            <a:r>
              <a:rPr lang="pt-BR" sz="1800" spc="-50" dirty="0" smtClean="0">
                <a:solidFill>
                  <a:schemeClr val="tx1"/>
                </a:solidFill>
                <a:latin typeface="Arial" panose="020B0604020202020204" pitchFamily="34" charset="0"/>
                <a:ea typeface="+mj-ea"/>
                <a:cs typeface="Arial" panose="020B0604020202020204" pitchFamily="34" charset="0"/>
              </a:rPr>
              <a:t>Mentors: </a:t>
            </a:r>
          </a:p>
          <a:p>
            <a:r>
              <a:rPr lang="en-US" sz="1800" dirty="0" smtClean="0"/>
              <a:t>Paul </a:t>
            </a:r>
            <a:r>
              <a:rPr lang="en-US" sz="1800" dirty="0"/>
              <a:t>Timmins, Brian Hutchinson, Carolyn Jones</a:t>
            </a:r>
            <a:endParaRPr lang="pt-BR" sz="1800" spc="-50" dirty="0">
              <a:solidFill>
                <a:schemeClr val="tx1"/>
              </a:solidFill>
              <a:latin typeface="Arial" panose="020B0604020202020204" pitchFamily="34" charset="0"/>
              <a:ea typeface="+mj-ea"/>
              <a:cs typeface="Arial" panose="020B0604020202020204" pitchFamily="34" charset="0"/>
            </a:endParaRPr>
          </a:p>
        </p:txBody>
      </p:sp>
      <p:pic>
        <p:nvPicPr>
          <p:cNvPr id="4" name="Picture 3" descr="new NCDA logo_2018.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228600"/>
            <a:ext cx="2184721" cy="609600"/>
          </a:xfrm>
          <a:prstGeom prst="rect">
            <a:avLst/>
          </a:prstGeom>
        </p:spPr>
      </p:pic>
    </p:spTree>
    <p:extLst>
      <p:ext uri="{BB962C8B-B14F-4D97-AF65-F5344CB8AC3E}">
        <p14:creationId xmlns:p14="http://schemas.microsoft.com/office/powerpoint/2010/main" val="86571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normAutofit/>
          </a:bodyPr>
          <a:lstStyle/>
          <a:p>
            <a:pPr algn="l"/>
            <a:r>
              <a:rPr lang="en-US" b="1" dirty="0">
                <a:latin typeface="Arial" panose="020B0604020202020204" pitchFamily="34" charset="0"/>
                <a:cs typeface="Arial" panose="020B0604020202020204" pitchFamily="34" charset="0"/>
              </a:rPr>
              <a:t>Introduction</a:t>
            </a:r>
            <a:endParaRPr lang="en-US" dirty="0"/>
          </a:p>
        </p:txBody>
      </p:sp>
      <p:sp>
        <p:nvSpPr>
          <p:cNvPr id="3" name="Content Placeholder 2"/>
          <p:cNvSpPr>
            <a:spLocks noGrp="1"/>
          </p:cNvSpPr>
          <p:nvPr>
            <p:ph idx="1"/>
          </p:nvPr>
        </p:nvSpPr>
        <p:spPr>
          <a:xfrm>
            <a:off x="469232" y="1828800"/>
            <a:ext cx="8229600" cy="4525963"/>
          </a:xfrm>
        </p:spPr>
        <p:txBody>
          <a:bodyPr/>
          <a:lstStyle/>
          <a:p>
            <a:pPr marL="0" indent="0">
              <a:buNone/>
            </a:pPr>
            <a:r>
              <a:rPr lang="en-US" sz="2800" b="1" dirty="0">
                <a:latin typeface="Arial" panose="020B0604020202020204" pitchFamily="34" charset="0"/>
                <a:cs typeface="Arial" panose="020B0604020202020204" pitchFamily="34" charset="0"/>
              </a:rPr>
              <a:t>This </a:t>
            </a:r>
            <a:r>
              <a:rPr lang="en-US" sz="2800" b="1" dirty="0" smtClean="0">
                <a:latin typeface="Arial" panose="020B0604020202020204" pitchFamily="34" charset="0"/>
                <a:cs typeface="Arial" panose="020B0604020202020204" pitchFamily="34" charset="0"/>
              </a:rPr>
              <a:t>LA project </a:t>
            </a:r>
            <a:r>
              <a:rPr lang="en-US" sz="2800" b="1" dirty="0">
                <a:latin typeface="Arial" panose="020B0604020202020204" pitchFamily="34" charset="0"/>
                <a:cs typeface="Arial" panose="020B0604020202020204" pitchFamily="34" charset="0"/>
              </a:rPr>
              <a:t>aims: </a:t>
            </a:r>
            <a:endParaRPr lang="en-US" sz="2800" b="1" dirty="0" smtClean="0">
              <a:latin typeface="Arial" panose="020B0604020202020204" pitchFamily="34" charset="0"/>
              <a:cs typeface="Arial" panose="020B0604020202020204" pitchFamily="34" charset="0"/>
            </a:endParaRPr>
          </a:p>
          <a:p>
            <a:pPr marL="0" indent="0">
              <a:buNone/>
            </a:pPr>
            <a:endParaRPr lang="en-US" sz="2800" b="1" dirty="0">
              <a:latin typeface="Arial" panose="020B0604020202020204" pitchFamily="34" charset="0"/>
              <a:cs typeface="Arial" panose="020B0604020202020204" pitchFamily="34" charset="0"/>
            </a:endParaRPr>
          </a:p>
          <a:p>
            <a:r>
              <a:rPr lang="en-US" sz="2800" dirty="0"/>
              <a:t>This project aims to investigate and improve state CDAs by investigating the experiences of NCDA members living in states without NCDA affiliated Career Development Associations, as well as increase to provide support to new CDA chapters.</a:t>
            </a:r>
            <a:endParaRPr lang="en-US" sz="2800" b="1" dirty="0" smtClean="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dirty="0"/>
          </a:p>
        </p:txBody>
      </p:sp>
      <p:pic>
        <p:nvPicPr>
          <p:cNvPr id="4" name="Picture 3" descr="new NCDA logo_2018.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228600"/>
            <a:ext cx="2184721" cy="609600"/>
          </a:xfrm>
          <a:prstGeom prst="rect">
            <a:avLst/>
          </a:prstGeom>
        </p:spPr>
      </p:pic>
    </p:spTree>
    <p:extLst>
      <p:ext uri="{BB962C8B-B14F-4D97-AF65-F5344CB8AC3E}">
        <p14:creationId xmlns:p14="http://schemas.microsoft.com/office/powerpoint/2010/main" val="3051278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08038"/>
          </a:xfrm>
        </p:spPr>
        <p:txBody>
          <a:bodyPr>
            <a:normAutofit/>
          </a:bodyPr>
          <a:lstStyle/>
          <a:p>
            <a:pPr algn="l"/>
            <a:r>
              <a:rPr lang="en-US" b="1" dirty="0" smtClean="0">
                <a:latin typeface="Arial" panose="020B0604020202020204" pitchFamily="34" charset="0"/>
                <a:cs typeface="Arial" panose="020B0604020202020204" pitchFamily="34" charset="0"/>
              </a:rPr>
              <a:t>Research Questions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47800"/>
            <a:ext cx="8229600" cy="4800600"/>
          </a:xfrm>
        </p:spPr>
        <p:txBody>
          <a:bodyPr>
            <a:normAutofit/>
          </a:bodyPr>
          <a:lstStyle/>
          <a:p>
            <a:pPr marL="514350" indent="-514350">
              <a:buAutoNum type="alphaUcPeriod"/>
            </a:pPr>
            <a:r>
              <a:rPr lang="en-US" sz="2800" b="1" dirty="0" smtClean="0">
                <a:latin typeface="Arial" panose="020B0604020202020204" pitchFamily="34" charset="0"/>
                <a:cs typeface="Arial" panose="020B0604020202020204" pitchFamily="34" charset="0"/>
              </a:rPr>
              <a:t>The </a:t>
            </a:r>
            <a:r>
              <a:rPr lang="en-US" sz="2800" b="1" dirty="0">
                <a:latin typeface="Arial" panose="020B0604020202020204" pitchFamily="34" charset="0"/>
                <a:cs typeface="Arial" panose="020B0604020202020204" pitchFamily="34" charset="0"/>
              </a:rPr>
              <a:t>Overarching Research </a:t>
            </a:r>
            <a:r>
              <a:rPr lang="en-US" sz="2800" b="1" dirty="0" smtClean="0">
                <a:latin typeface="Arial" panose="020B0604020202020204" pitchFamily="34" charset="0"/>
                <a:cs typeface="Arial" panose="020B0604020202020204" pitchFamily="34" charset="0"/>
              </a:rPr>
              <a:t>Focus</a:t>
            </a:r>
          </a:p>
          <a:p>
            <a:r>
              <a:rPr lang="en-US" sz="2800" dirty="0"/>
              <a:t>(a) Investigate the experience of NCDA members living in states without a state CDA, and assess their interest in joining a state CDA if one were developed</a:t>
            </a:r>
          </a:p>
          <a:p>
            <a:r>
              <a:rPr lang="en-US" sz="2800" dirty="0"/>
              <a:t>(b) Support existing CDAs by solicitation and distribution of a "best practices list" to allow state leaders to learn from each </a:t>
            </a:r>
            <a:r>
              <a:rPr lang="en-US" sz="2800" dirty="0" smtClean="0"/>
              <a:t>other</a:t>
            </a:r>
            <a:endParaRPr lang="en-US" sz="2800" b="1" dirty="0" smtClean="0">
              <a:latin typeface="Arial" panose="020B0604020202020204" pitchFamily="34" charset="0"/>
              <a:cs typeface="Arial" panose="020B0604020202020204" pitchFamily="34" charset="0"/>
            </a:endParaRPr>
          </a:p>
          <a:p>
            <a:pPr marL="0" indent="0">
              <a:buNone/>
            </a:pPr>
            <a:r>
              <a:rPr lang="en-US" sz="2800" b="1" dirty="0" smtClean="0">
                <a:latin typeface="Arial" panose="020B0604020202020204" pitchFamily="34" charset="0"/>
                <a:cs typeface="Arial" panose="020B0604020202020204" pitchFamily="34" charset="0"/>
              </a:rPr>
              <a:t>B</a:t>
            </a:r>
            <a:r>
              <a:rPr lang="en-US" sz="2800" b="1" dirty="0">
                <a:latin typeface="Arial" panose="020B0604020202020204" pitchFamily="34" charset="0"/>
                <a:cs typeface="Arial" panose="020B0604020202020204" pitchFamily="34" charset="0"/>
              </a:rPr>
              <a:t>. Demographic </a:t>
            </a:r>
            <a:r>
              <a:rPr lang="en-US" sz="2800" b="1" dirty="0" smtClean="0">
                <a:latin typeface="Arial" panose="020B0604020202020204" pitchFamily="34" charset="0"/>
                <a:cs typeface="Arial" panose="020B0604020202020204" pitchFamily="34" charset="0"/>
              </a:rPr>
              <a:t>Information</a:t>
            </a:r>
          </a:p>
          <a:p>
            <a:r>
              <a:rPr lang="en-US" sz="2800" dirty="0" smtClean="0">
                <a:latin typeface="Arial" panose="020B0604020202020204" pitchFamily="34" charset="0"/>
                <a:cs typeface="Arial" panose="020B0604020202020204" pitchFamily="34" charset="0"/>
              </a:rPr>
              <a:t>NCDA members residing in states without CDAs and NCDA state leaders</a:t>
            </a:r>
            <a:endParaRPr lang="en-US" sz="2800" dirty="0">
              <a:latin typeface="Arial" panose="020B0604020202020204" pitchFamily="34" charset="0"/>
              <a:cs typeface="Arial" panose="020B0604020202020204" pitchFamily="34" charset="0"/>
            </a:endParaRPr>
          </a:p>
          <a:p>
            <a:pPr marL="0" indent="0">
              <a:buNone/>
            </a:pPr>
            <a:endParaRPr lang="en-US" sz="2800" i="1" dirty="0" smtClean="0"/>
          </a:p>
          <a:p>
            <a:pPr marL="0" indent="0">
              <a:buNone/>
            </a:pPr>
            <a:endParaRPr lang="en-US" dirty="0"/>
          </a:p>
        </p:txBody>
      </p:sp>
      <p:pic>
        <p:nvPicPr>
          <p:cNvPr id="4" name="Picture 3" descr="new NCDA logo_2018.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228600"/>
            <a:ext cx="2184721" cy="609600"/>
          </a:xfrm>
          <a:prstGeom prst="rect">
            <a:avLst/>
          </a:prstGeom>
        </p:spPr>
      </p:pic>
    </p:spTree>
    <p:extLst>
      <p:ext uri="{BB962C8B-B14F-4D97-AF65-F5344CB8AC3E}">
        <p14:creationId xmlns:p14="http://schemas.microsoft.com/office/powerpoint/2010/main" val="183136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3570"/>
            <a:ext cx="8229600" cy="808038"/>
          </a:xfrm>
        </p:spPr>
        <p:txBody>
          <a:bodyPr>
            <a:normAutofit/>
          </a:bodyPr>
          <a:lstStyle/>
          <a:p>
            <a:pPr algn="l"/>
            <a:r>
              <a:rPr lang="en-US" b="1" dirty="0" smtClean="0">
                <a:latin typeface="Arial" panose="020B0604020202020204" pitchFamily="34" charset="0"/>
                <a:cs typeface="Arial" panose="020B0604020202020204" pitchFamily="34" charset="0"/>
              </a:rPr>
              <a:t>Methods: Procedures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057400"/>
            <a:ext cx="8229600" cy="4525963"/>
          </a:xfrm>
        </p:spPr>
        <p:txBody>
          <a:bodyPr>
            <a:normAutofit/>
          </a:bodyPr>
          <a:lstStyle/>
          <a:p>
            <a:r>
              <a:rPr lang="en-US" dirty="0" smtClean="0"/>
              <a:t>Survey #1: Distributed through email to NCDA members residing in states without CDAs (55 completed)</a:t>
            </a:r>
          </a:p>
          <a:p>
            <a:pPr lvl="1"/>
            <a:r>
              <a:rPr lang="en-US" dirty="0" smtClean="0"/>
              <a:t>Survey questions created by PI</a:t>
            </a:r>
          </a:p>
          <a:p>
            <a:r>
              <a:rPr lang="en-US" dirty="0" smtClean="0"/>
              <a:t>Survey #2: Distributed through email to NCDA state leaders (8 completed)</a:t>
            </a:r>
          </a:p>
          <a:p>
            <a:pPr lvl="1"/>
            <a:r>
              <a:rPr lang="en-US" dirty="0" smtClean="0"/>
              <a:t>Survey questions created by PI</a:t>
            </a:r>
            <a:endParaRPr lang="en-US" dirty="0"/>
          </a:p>
        </p:txBody>
      </p:sp>
      <p:pic>
        <p:nvPicPr>
          <p:cNvPr id="4" name="Picture 3" descr="new NCDA logo_2018.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228600"/>
            <a:ext cx="2184721" cy="609600"/>
          </a:xfrm>
          <a:prstGeom prst="rect">
            <a:avLst/>
          </a:prstGeom>
        </p:spPr>
      </p:pic>
    </p:spTree>
    <p:extLst>
      <p:ext uri="{BB962C8B-B14F-4D97-AF65-F5344CB8AC3E}">
        <p14:creationId xmlns:p14="http://schemas.microsoft.com/office/powerpoint/2010/main" val="1700924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3570"/>
            <a:ext cx="8229600" cy="808038"/>
          </a:xfrm>
        </p:spPr>
        <p:txBody>
          <a:bodyPr>
            <a:normAutofit/>
          </a:bodyPr>
          <a:lstStyle/>
          <a:p>
            <a:pPr algn="l"/>
            <a:r>
              <a:rPr lang="en-US" b="1" dirty="0" smtClean="0">
                <a:latin typeface="Arial" panose="020B0604020202020204" pitchFamily="34" charset="0"/>
                <a:cs typeface="Arial" panose="020B0604020202020204" pitchFamily="34" charset="0"/>
              </a:rPr>
              <a:t>Methods: Data Analysis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057400"/>
            <a:ext cx="8229600" cy="4525963"/>
          </a:xfrm>
        </p:spPr>
        <p:txBody>
          <a:bodyPr>
            <a:normAutofit/>
          </a:bodyPr>
          <a:lstStyle/>
          <a:p>
            <a:r>
              <a:rPr lang="en-US" sz="2800" dirty="0" smtClean="0">
                <a:latin typeface="Arial" panose="020B0604020202020204" pitchFamily="34" charset="0"/>
                <a:cs typeface="Arial" panose="020B0604020202020204" pitchFamily="34" charset="0"/>
              </a:rPr>
              <a:t>Surveys were created using </a:t>
            </a:r>
            <a:r>
              <a:rPr lang="en-US" sz="2800" dirty="0" err="1" smtClean="0">
                <a:latin typeface="Arial" panose="020B0604020202020204" pitchFamily="34" charset="0"/>
                <a:cs typeface="Arial" panose="020B0604020202020204" pitchFamily="34" charset="0"/>
              </a:rPr>
              <a:t>Qualtrics</a:t>
            </a:r>
            <a:r>
              <a:rPr lang="en-US" sz="2800" dirty="0" smtClean="0">
                <a:latin typeface="Arial" panose="020B0604020202020204" pitchFamily="34" charset="0"/>
                <a:cs typeface="Arial" panose="020B0604020202020204" pitchFamily="34" charset="0"/>
              </a:rPr>
              <a:t>. </a:t>
            </a:r>
          </a:p>
          <a:p>
            <a:r>
              <a:rPr lang="en-US" sz="2800" dirty="0" smtClean="0">
                <a:latin typeface="Arial" panose="020B0604020202020204" pitchFamily="34" charset="0"/>
                <a:cs typeface="Arial" panose="020B0604020202020204" pitchFamily="34" charset="0"/>
              </a:rPr>
              <a:t>Both qualitative and quantitative data collected.</a:t>
            </a:r>
          </a:p>
          <a:p>
            <a:r>
              <a:rPr lang="en-US" sz="2800" dirty="0" smtClean="0">
                <a:latin typeface="Arial" panose="020B0604020202020204" pitchFamily="34" charset="0"/>
                <a:cs typeface="Arial" panose="020B0604020202020204" pitchFamily="34" charset="0"/>
              </a:rPr>
              <a:t>Quantitative data inputted into Excel.</a:t>
            </a:r>
          </a:p>
          <a:p>
            <a:r>
              <a:rPr lang="en-US" sz="2800" dirty="0" smtClean="0">
                <a:latin typeface="Arial" panose="020B0604020202020204" pitchFamily="34" charset="0"/>
                <a:cs typeface="Arial" panose="020B0604020202020204" pitchFamily="34" charset="0"/>
              </a:rPr>
              <a:t>Coding used for qualitative themes.</a:t>
            </a:r>
            <a:endParaRPr lang="en-US" sz="2800" dirty="0">
              <a:latin typeface="Arial" panose="020B0604020202020204" pitchFamily="34" charset="0"/>
              <a:cs typeface="Arial" panose="020B0604020202020204" pitchFamily="34" charset="0"/>
            </a:endParaRPr>
          </a:p>
        </p:txBody>
      </p:sp>
      <p:pic>
        <p:nvPicPr>
          <p:cNvPr id="4" name="Picture 3" descr="new NCDA logo_2018.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228600"/>
            <a:ext cx="2184721" cy="609600"/>
          </a:xfrm>
          <a:prstGeom prst="rect">
            <a:avLst/>
          </a:prstGeom>
        </p:spPr>
      </p:pic>
    </p:spTree>
    <p:extLst>
      <p:ext uri="{BB962C8B-B14F-4D97-AF65-F5344CB8AC3E}">
        <p14:creationId xmlns:p14="http://schemas.microsoft.com/office/powerpoint/2010/main" val="4256778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3570"/>
            <a:ext cx="8229600" cy="808038"/>
          </a:xfrm>
        </p:spPr>
        <p:txBody>
          <a:bodyPr>
            <a:normAutofit/>
          </a:bodyPr>
          <a:lstStyle/>
          <a:p>
            <a:pPr algn="l"/>
            <a:r>
              <a:rPr lang="en-US" b="1" dirty="0" smtClean="0">
                <a:latin typeface="Arial" panose="020B0604020202020204" pitchFamily="34" charset="0"/>
                <a:cs typeface="Arial" panose="020B0604020202020204" pitchFamily="34" charset="0"/>
              </a:rPr>
              <a:t>Results (Survey #1)</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057400"/>
            <a:ext cx="8229600" cy="4525963"/>
          </a:xfrm>
        </p:spPr>
        <p:txBody>
          <a:bodyPr>
            <a:normAutofit fontScale="92500" lnSpcReduction="20000"/>
          </a:bodyPr>
          <a:lstStyle/>
          <a:p>
            <a:pPr marL="514350" indent="-514350">
              <a:buAutoNum type="alphaUcPeriod"/>
            </a:pPr>
            <a:r>
              <a:rPr lang="en-US" dirty="0" smtClean="0"/>
              <a:t>Pennsylvania had highest respondents for survey #1.</a:t>
            </a:r>
          </a:p>
          <a:p>
            <a:pPr marL="514350" indent="-514350">
              <a:buAutoNum type="alphaUcPeriod"/>
            </a:pPr>
            <a:r>
              <a:rPr lang="en-US" i="1" dirty="0"/>
              <a:t>T</a:t>
            </a:r>
            <a:r>
              <a:rPr lang="en-US" i="1" dirty="0" smtClean="0"/>
              <a:t>op </a:t>
            </a:r>
            <a:r>
              <a:rPr lang="en-US" i="1" dirty="0"/>
              <a:t>five </a:t>
            </a:r>
            <a:r>
              <a:rPr lang="en-US" i="1" dirty="0" smtClean="0"/>
              <a:t>professional development associations were</a:t>
            </a:r>
            <a:r>
              <a:rPr lang="en-US" dirty="0"/>
              <a:t>: NCDA, EACE, ATD, Pennsylvania Counseling Association and NEA.</a:t>
            </a:r>
            <a:r>
              <a:rPr lang="en-US" dirty="0" smtClean="0"/>
              <a:t> </a:t>
            </a:r>
            <a:endParaRPr lang="en-US" dirty="0"/>
          </a:p>
          <a:p>
            <a:pPr marL="514350" indent="-514350">
              <a:buAutoNum type="alphaUcPeriod"/>
            </a:pPr>
            <a:r>
              <a:rPr lang="en-US" sz="2800" i="1" dirty="0" smtClean="0"/>
              <a:t>Top five web based resources in </a:t>
            </a:r>
            <a:r>
              <a:rPr lang="en-US" sz="2800" i="1" dirty="0"/>
              <a:t>order of most frequently listed were</a:t>
            </a:r>
            <a:r>
              <a:rPr lang="en-US" sz="2800" dirty="0"/>
              <a:t>: O*NET, NCDA, LinkedIn, Career One Stop and </a:t>
            </a:r>
            <a:r>
              <a:rPr lang="en-US" sz="2800" dirty="0" smtClean="0"/>
              <a:t>NACE</a:t>
            </a:r>
          </a:p>
          <a:p>
            <a:pPr marL="514350" indent="-514350">
              <a:buAutoNum type="alphaUcPeriod"/>
            </a:pPr>
            <a:r>
              <a:rPr lang="en-US" sz="2800" i="1" dirty="0" smtClean="0"/>
              <a:t>Top three reasons members would join a state CDA: </a:t>
            </a:r>
            <a:r>
              <a:rPr lang="en-US" sz="2800" dirty="0"/>
              <a:t>continuing educational units, </a:t>
            </a:r>
            <a:r>
              <a:rPr lang="en-US" sz="2800" dirty="0" smtClean="0"/>
              <a:t>professional </a:t>
            </a:r>
            <a:r>
              <a:rPr lang="en-US" sz="2800" dirty="0"/>
              <a:t>development opportunities</a:t>
            </a:r>
            <a:r>
              <a:rPr lang="en-US" sz="2800" dirty="0" smtClean="0"/>
              <a:t>, </a:t>
            </a:r>
            <a:r>
              <a:rPr lang="en-US" sz="2800" dirty="0"/>
              <a:t>low cost or no cost and was joint with their national NCDA membership cost.</a:t>
            </a:r>
            <a:endParaRPr lang="en-US" sz="3000" dirty="0"/>
          </a:p>
        </p:txBody>
      </p:sp>
      <p:pic>
        <p:nvPicPr>
          <p:cNvPr id="4" name="Picture 3" descr="new NCDA logo_2018.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228600"/>
            <a:ext cx="2184721" cy="609600"/>
          </a:xfrm>
          <a:prstGeom prst="rect">
            <a:avLst/>
          </a:prstGeom>
        </p:spPr>
      </p:pic>
    </p:spTree>
    <p:extLst>
      <p:ext uri="{BB962C8B-B14F-4D97-AF65-F5344CB8AC3E}">
        <p14:creationId xmlns:p14="http://schemas.microsoft.com/office/powerpoint/2010/main" val="2720312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Survey #2</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AutoNum type="alphaUcPeriod"/>
            </a:pPr>
            <a:r>
              <a:rPr lang="en-US" i="1" dirty="0" smtClean="0"/>
              <a:t>Most </a:t>
            </a:r>
            <a:r>
              <a:rPr lang="en-US" i="1" dirty="0"/>
              <a:t>valuable resources for a state CDA were</a:t>
            </a:r>
            <a:r>
              <a:rPr lang="en-US" dirty="0"/>
              <a:t>: NCDA mentorship, SLAG group and state leaders training. </a:t>
            </a:r>
            <a:endParaRPr lang="en-US" dirty="0" smtClean="0"/>
          </a:p>
          <a:p>
            <a:pPr marL="514350" indent="-514350">
              <a:buAutoNum type="alphaUcPeriod"/>
            </a:pPr>
            <a:r>
              <a:rPr lang="en-US" i="1" dirty="0" smtClean="0"/>
              <a:t>Top three </a:t>
            </a:r>
            <a:r>
              <a:rPr lang="en-US" i="1" dirty="0"/>
              <a:t>resources for managing finances </a:t>
            </a:r>
            <a:r>
              <a:rPr lang="en-US" i="1" dirty="0" smtClean="0"/>
              <a:t>were: </a:t>
            </a:r>
            <a:r>
              <a:rPr lang="en-US" dirty="0"/>
              <a:t>website services such as Wild Apricot and </a:t>
            </a:r>
            <a:r>
              <a:rPr lang="en-US" dirty="0" err="1"/>
              <a:t>Paypal</a:t>
            </a:r>
            <a:r>
              <a:rPr lang="en-US" dirty="0"/>
              <a:t>; Software programs such as Excel and </a:t>
            </a:r>
            <a:r>
              <a:rPr lang="en-US" dirty="0" err="1"/>
              <a:t>Quickbooks</a:t>
            </a:r>
            <a:r>
              <a:rPr lang="en-US" dirty="0"/>
              <a:t> and having an established bank account. </a:t>
            </a:r>
            <a:endParaRPr lang="en-US" dirty="0" smtClean="0"/>
          </a:p>
          <a:p>
            <a:pPr marL="514350" indent="-514350">
              <a:buAutoNum type="alphaUcPeriod"/>
            </a:pPr>
            <a:r>
              <a:rPr lang="en-US" i="1" dirty="0" smtClean="0"/>
              <a:t>Top </a:t>
            </a:r>
            <a:r>
              <a:rPr lang="en-US" i="1" dirty="0"/>
              <a:t>ways respondents engaged their members were: </a:t>
            </a:r>
            <a:r>
              <a:rPr lang="en-US" dirty="0"/>
              <a:t>hosting events and conferences for members, using webinars and other technology resources such as Zoom and digital communities for example LinkedIn, newsletters and blogs.</a:t>
            </a:r>
          </a:p>
        </p:txBody>
      </p:sp>
    </p:spTree>
    <p:extLst>
      <p:ext uri="{BB962C8B-B14F-4D97-AF65-F5344CB8AC3E}">
        <p14:creationId xmlns:p14="http://schemas.microsoft.com/office/powerpoint/2010/main" val="3058463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3570"/>
            <a:ext cx="8229600" cy="808038"/>
          </a:xfrm>
        </p:spPr>
        <p:txBody>
          <a:bodyPr>
            <a:normAutofit/>
          </a:bodyPr>
          <a:lstStyle/>
          <a:p>
            <a:pPr algn="l"/>
            <a:r>
              <a:rPr lang="en-US" b="1" dirty="0" smtClean="0"/>
              <a:t>Implementation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057400"/>
            <a:ext cx="8229600" cy="4525963"/>
          </a:xfrm>
        </p:spPr>
        <p:txBody>
          <a:bodyPr>
            <a:normAutofit/>
          </a:bodyPr>
          <a:lstStyle/>
          <a:p>
            <a:r>
              <a:rPr lang="en-US" sz="2800" dirty="0" smtClean="0"/>
              <a:t>Develop </a:t>
            </a:r>
            <a:r>
              <a:rPr lang="en-US" sz="2800" dirty="0"/>
              <a:t>a formal or informal mentorship network between established state leaders and new and emerging state leaders</a:t>
            </a:r>
            <a:r>
              <a:rPr lang="en-US" sz="2800" dirty="0" smtClean="0"/>
              <a:t>..</a:t>
            </a:r>
            <a:endParaRPr lang="en-US" sz="2800" dirty="0"/>
          </a:p>
          <a:p>
            <a:r>
              <a:rPr lang="en-US" sz="2800" dirty="0"/>
              <a:t>Create a scholarship for states without CDAs to help establish a state CDA or help attend conferences of nearby state CDAs. Host a webinar on how to establish a state CDA.</a:t>
            </a:r>
          </a:p>
          <a:p>
            <a:pPr lvl="0"/>
            <a:endParaRPr lang="en-US" sz="2800" dirty="0"/>
          </a:p>
        </p:txBody>
      </p:sp>
      <p:pic>
        <p:nvPicPr>
          <p:cNvPr id="4" name="Picture 3" descr="new NCDA logo_2018.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228600"/>
            <a:ext cx="2184721" cy="609600"/>
          </a:xfrm>
          <a:prstGeom prst="rect">
            <a:avLst/>
          </a:prstGeom>
        </p:spPr>
      </p:pic>
    </p:spTree>
    <p:extLst>
      <p:ext uri="{BB962C8B-B14F-4D97-AF65-F5344CB8AC3E}">
        <p14:creationId xmlns:p14="http://schemas.microsoft.com/office/powerpoint/2010/main" val="3164904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3570"/>
            <a:ext cx="8229600" cy="808038"/>
          </a:xfrm>
        </p:spPr>
        <p:txBody>
          <a:bodyPr>
            <a:normAutofit/>
          </a:bodyPr>
          <a:lstStyle/>
          <a:p>
            <a:pPr algn="l"/>
            <a:r>
              <a:rPr lang="en-US" b="1" dirty="0" smtClean="0"/>
              <a:t>Follow-Up </a:t>
            </a:r>
            <a:r>
              <a:rPr lang="en-US" b="1" dirty="0"/>
              <a:t>P</a:t>
            </a:r>
            <a:r>
              <a:rPr lang="en-US" b="1" dirty="0" smtClean="0"/>
              <a:t>rojects </a:t>
            </a:r>
            <a:r>
              <a:rPr lang="en-US" b="1" dirty="0"/>
              <a:t>or </a:t>
            </a:r>
            <a:r>
              <a:rPr lang="en-US" b="1" dirty="0" smtClean="0"/>
              <a:t>Activities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057400"/>
            <a:ext cx="8229600" cy="4525963"/>
          </a:xfrm>
        </p:spPr>
        <p:txBody>
          <a:bodyPr>
            <a:normAutofit/>
          </a:bodyPr>
          <a:lstStyle/>
          <a:p>
            <a:pPr>
              <a:lnSpc>
                <a:spcPts val="2800"/>
              </a:lnSpc>
            </a:pPr>
            <a:r>
              <a:rPr lang="en-US" sz="2800" dirty="0"/>
              <a:t>Email </a:t>
            </a:r>
            <a:r>
              <a:rPr lang="en-US" sz="2800" dirty="0" smtClean="0"/>
              <a:t>state </a:t>
            </a:r>
            <a:r>
              <a:rPr lang="en-US" sz="2800" dirty="0"/>
              <a:t>leaders again with the second survey to get a more robust pool of responses as opposed to only the eight received. </a:t>
            </a:r>
            <a:endParaRPr lang="en-US" sz="2800" dirty="0" smtClean="0"/>
          </a:p>
          <a:p>
            <a:pPr>
              <a:lnSpc>
                <a:spcPts val="2800"/>
              </a:lnSpc>
            </a:pPr>
            <a:r>
              <a:rPr lang="en-US" sz="2800" dirty="0"/>
              <a:t>U</a:t>
            </a:r>
            <a:r>
              <a:rPr lang="en-US" sz="2800" dirty="0" smtClean="0"/>
              <a:t>se </a:t>
            </a:r>
            <a:r>
              <a:rPr lang="en-US" sz="2800" dirty="0"/>
              <a:t>the information to create a brief sheet that highlights the various recommendations and helps point new leaders to the NCDA state leaders handbook. This document could be used as a marketing tool for individuals considering starting a state CDA, as it would contain tangible, helpful tips.</a:t>
            </a:r>
          </a:p>
        </p:txBody>
      </p:sp>
      <p:pic>
        <p:nvPicPr>
          <p:cNvPr id="4" name="Picture 3" descr="new NCDA logo_2018.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05600" y="228600"/>
            <a:ext cx="2184721" cy="609600"/>
          </a:xfrm>
          <a:prstGeom prst="rect">
            <a:avLst/>
          </a:prstGeom>
        </p:spPr>
      </p:pic>
    </p:spTree>
    <p:extLst>
      <p:ext uri="{BB962C8B-B14F-4D97-AF65-F5344CB8AC3E}">
        <p14:creationId xmlns:p14="http://schemas.microsoft.com/office/powerpoint/2010/main" val="3768148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524</Words>
  <Application>Microsoft Macintosh PowerPoint</Application>
  <PresentationFormat>On-screen Show (4:3)</PresentationFormat>
  <Paragraphs>40</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Leadership Academy Action Learning Project Enhancing State CDA’s  </vt:lpstr>
      <vt:lpstr>Introduction</vt:lpstr>
      <vt:lpstr>Research Questions</vt:lpstr>
      <vt:lpstr>Methods: Procedures</vt:lpstr>
      <vt:lpstr>Methods: Data Analysis</vt:lpstr>
      <vt:lpstr>Results (Survey #1)</vt:lpstr>
      <vt:lpstr>Results Survey #2</vt:lpstr>
      <vt:lpstr>Implementation</vt:lpstr>
      <vt:lpstr>Follow-Up Projects or Activities</vt:lpstr>
    </vt:vector>
  </TitlesOfParts>
  <Company>Louisiana Tech University</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rcathey</dc:creator>
  <cp:lastModifiedBy>Microsoft Office User</cp:lastModifiedBy>
  <cp:revision>27</cp:revision>
  <dcterms:created xsi:type="dcterms:W3CDTF">2014-05-16T21:54:55Z</dcterms:created>
  <dcterms:modified xsi:type="dcterms:W3CDTF">2019-05-30T14:44:47Z</dcterms:modified>
</cp:coreProperties>
</file>