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6" r:id="rId3"/>
    <p:sldId id="257" r:id="rId4"/>
    <p:sldId id="269" r:id="rId5"/>
    <p:sldId id="277" r:id="rId6"/>
    <p:sldId id="267" r:id="rId7"/>
    <p:sldId id="282" r:id="rId8"/>
    <p:sldId id="283" r:id="rId9"/>
    <p:sldId id="271" r:id="rId10"/>
    <p:sldId id="259" r:id="rId11"/>
    <p:sldId id="260" r:id="rId12"/>
    <p:sldId id="281" r:id="rId13"/>
    <p:sldId id="278" r:id="rId14"/>
    <p:sldId id="263" r:id="rId15"/>
    <p:sldId id="268" r:id="rId16"/>
    <p:sldId id="261" r:id="rId17"/>
    <p:sldId id="264" r:id="rId18"/>
    <p:sldId id="274" r:id="rId19"/>
    <p:sldId id="273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97CCD3-3098-4001-9F0C-54E2F9E3F650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7079FF-3192-499C-B618-64DDFE6947C4}">
      <dgm:prSet phldrT="[Text]"/>
      <dgm:spPr/>
      <dgm:t>
        <a:bodyPr/>
        <a:lstStyle/>
        <a:p>
          <a:r>
            <a:rPr lang="en-US" dirty="0" smtClean="0"/>
            <a:t>Career XXXX?</a:t>
          </a:r>
          <a:endParaRPr lang="en-US" dirty="0"/>
        </a:p>
      </dgm:t>
    </dgm:pt>
    <dgm:pt modelId="{1221CBC0-6B4C-4BD7-8988-60DEE515BCBF}" type="parTrans" cxnId="{7600FB12-6B00-424A-B0F1-7EAF8316DC06}">
      <dgm:prSet/>
      <dgm:spPr/>
      <dgm:t>
        <a:bodyPr/>
        <a:lstStyle/>
        <a:p>
          <a:endParaRPr lang="en-US"/>
        </a:p>
      </dgm:t>
    </dgm:pt>
    <dgm:pt modelId="{C332B8B5-2F6B-457F-B362-8C32BAEC0491}" type="sibTrans" cxnId="{7600FB12-6B00-424A-B0F1-7EAF8316DC06}">
      <dgm:prSet/>
      <dgm:spPr/>
      <dgm:t>
        <a:bodyPr/>
        <a:lstStyle/>
        <a:p>
          <a:endParaRPr lang="en-US"/>
        </a:p>
      </dgm:t>
    </dgm:pt>
    <dgm:pt modelId="{CCFBF3CD-7A26-4DFF-9843-D78DAE4A7EED}">
      <dgm:prSet phldrT="[Text]"/>
      <dgm:spPr/>
      <dgm:t>
        <a:bodyPr/>
        <a:lstStyle/>
        <a:p>
          <a:r>
            <a:rPr lang="en-US" dirty="0" smtClean="0"/>
            <a:t>Developmental Readiness (career maturity)/Interpersonal (EI)</a:t>
          </a:r>
          <a:endParaRPr lang="en-US" dirty="0"/>
        </a:p>
      </dgm:t>
    </dgm:pt>
    <dgm:pt modelId="{E478C345-F432-436B-B7D5-6F5D953BCAB3}" type="parTrans" cxnId="{1DB11F6D-30C5-4FFF-8E69-A196317BC6F1}">
      <dgm:prSet/>
      <dgm:spPr/>
      <dgm:t>
        <a:bodyPr/>
        <a:lstStyle/>
        <a:p>
          <a:endParaRPr lang="en-US"/>
        </a:p>
      </dgm:t>
    </dgm:pt>
    <dgm:pt modelId="{98BE3AE5-2D92-49F4-8B4C-45AB56B7754F}" type="sibTrans" cxnId="{1DB11F6D-30C5-4FFF-8E69-A196317BC6F1}">
      <dgm:prSet/>
      <dgm:spPr/>
      <dgm:t>
        <a:bodyPr/>
        <a:lstStyle/>
        <a:p>
          <a:endParaRPr lang="en-US"/>
        </a:p>
      </dgm:t>
    </dgm:pt>
    <dgm:pt modelId="{3A8F0771-75C6-4C41-A939-7A562AE11F4F}">
      <dgm:prSet phldrT="[Text]"/>
      <dgm:spPr/>
      <dgm:t>
        <a:bodyPr/>
        <a:lstStyle/>
        <a:p>
          <a:r>
            <a:rPr lang="en-US" dirty="0" smtClean="0"/>
            <a:t>Workforce/economy</a:t>
          </a:r>
        </a:p>
        <a:p>
          <a:r>
            <a:rPr lang="en-US" dirty="0" smtClean="0"/>
            <a:t>(with attention given to systemic barriers)</a:t>
          </a:r>
          <a:endParaRPr lang="en-US" dirty="0"/>
        </a:p>
      </dgm:t>
    </dgm:pt>
    <dgm:pt modelId="{5426766F-B0E5-44E9-BCA2-1F8B8E0A680C}" type="parTrans" cxnId="{FA6067AA-21B8-4413-B491-B89B7298A20A}">
      <dgm:prSet/>
      <dgm:spPr/>
      <dgm:t>
        <a:bodyPr/>
        <a:lstStyle/>
        <a:p>
          <a:endParaRPr lang="en-US"/>
        </a:p>
      </dgm:t>
    </dgm:pt>
    <dgm:pt modelId="{0428F377-ED31-4CD8-9CDA-FD540DCD90F4}" type="sibTrans" cxnId="{FA6067AA-21B8-4413-B491-B89B7298A20A}">
      <dgm:prSet/>
      <dgm:spPr/>
      <dgm:t>
        <a:bodyPr/>
        <a:lstStyle/>
        <a:p>
          <a:endParaRPr lang="en-US"/>
        </a:p>
      </dgm:t>
    </dgm:pt>
    <dgm:pt modelId="{7AB89C92-E27E-4C97-BA4B-F83C358410B6}">
      <dgm:prSet phldrT="[Text]"/>
      <dgm:spPr/>
      <dgm:t>
        <a:bodyPr/>
        <a:lstStyle/>
        <a:p>
          <a:r>
            <a:rPr lang="en-US" dirty="0" smtClean="0"/>
            <a:t>Knowledge/Training/Education/Skills</a:t>
          </a:r>
          <a:endParaRPr lang="en-US" dirty="0"/>
        </a:p>
      </dgm:t>
    </dgm:pt>
    <dgm:pt modelId="{F7C1F8F3-4AA0-42CE-8C93-B65B1353B3EC}" type="parTrans" cxnId="{DDFCA747-3EB7-4FC0-A7CB-D00EDD9994BE}">
      <dgm:prSet/>
      <dgm:spPr/>
      <dgm:t>
        <a:bodyPr/>
        <a:lstStyle/>
        <a:p>
          <a:endParaRPr lang="en-US"/>
        </a:p>
      </dgm:t>
    </dgm:pt>
    <dgm:pt modelId="{3E201EDA-6B43-48F5-AB31-148DD7DED95E}" type="sibTrans" cxnId="{DDFCA747-3EB7-4FC0-A7CB-D00EDD9994BE}">
      <dgm:prSet/>
      <dgm:spPr/>
      <dgm:t>
        <a:bodyPr/>
        <a:lstStyle/>
        <a:p>
          <a:endParaRPr lang="en-US"/>
        </a:p>
      </dgm:t>
    </dgm:pt>
    <dgm:pt modelId="{8A0BA112-7DC7-4FC0-90FF-842CDACFDA71}" type="pres">
      <dgm:prSet presAssocID="{2D97CCD3-3098-4001-9F0C-54E2F9E3F65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4421B46-A301-46B5-9DE0-26CF0739AAE7}" type="pres">
      <dgm:prSet presAssocID="{A47079FF-3192-499C-B618-64DDFE6947C4}" presName="root1" presStyleCnt="0"/>
      <dgm:spPr/>
    </dgm:pt>
    <dgm:pt modelId="{058546C3-D11C-4306-AC3E-E9B74F2ABE8D}" type="pres">
      <dgm:prSet presAssocID="{A47079FF-3192-499C-B618-64DDFE6947C4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F19F89-5A35-4FEE-BA23-E9054A182595}" type="pres">
      <dgm:prSet presAssocID="{A47079FF-3192-499C-B618-64DDFE6947C4}" presName="level2hierChild" presStyleCnt="0"/>
      <dgm:spPr/>
    </dgm:pt>
    <dgm:pt modelId="{214F8054-3949-4B62-9441-7214FB9B7FE6}" type="pres">
      <dgm:prSet presAssocID="{E478C345-F432-436B-B7D5-6F5D953BCAB3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B632A7BD-45B3-4DA7-BBF3-06321812FBDA}" type="pres">
      <dgm:prSet presAssocID="{E478C345-F432-436B-B7D5-6F5D953BCAB3}" presName="connTx" presStyleLbl="parChTrans1D2" presStyleIdx="0" presStyleCnt="3"/>
      <dgm:spPr/>
      <dgm:t>
        <a:bodyPr/>
        <a:lstStyle/>
        <a:p>
          <a:endParaRPr lang="en-US"/>
        </a:p>
      </dgm:t>
    </dgm:pt>
    <dgm:pt modelId="{3399F4D0-B9FF-426D-87A1-BB46E4077AB1}" type="pres">
      <dgm:prSet presAssocID="{CCFBF3CD-7A26-4DFF-9843-D78DAE4A7EED}" presName="root2" presStyleCnt="0"/>
      <dgm:spPr/>
    </dgm:pt>
    <dgm:pt modelId="{11D2BF0F-BDAD-445F-BA3E-CC09042DE192}" type="pres">
      <dgm:prSet presAssocID="{CCFBF3CD-7A26-4DFF-9843-D78DAE4A7EED}" presName="LevelTwoTextNode" presStyleLbl="node2" presStyleIdx="0" presStyleCnt="3" custScaleX="1770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5DD935-53BF-4FB2-B7DB-486FBD47FB60}" type="pres">
      <dgm:prSet presAssocID="{CCFBF3CD-7A26-4DFF-9843-D78DAE4A7EED}" presName="level3hierChild" presStyleCnt="0"/>
      <dgm:spPr/>
    </dgm:pt>
    <dgm:pt modelId="{0144B928-5C37-48AC-811C-8083C2F28DDF}" type="pres">
      <dgm:prSet presAssocID="{5426766F-B0E5-44E9-BCA2-1F8B8E0A680C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A7E6F4F1-C724-4F94-94B9-55D0D2EA67AA}" type="pres">
      <dgm:prSet presAssocID="{5426766F-B0E5-44E9-BCA2-1F8B8E0A680C}" presName="connTx" presStyleLbl="parChTrans1D2" presStyleIdx="1" presStyleCnt="3"/>
      <dgm:spPr/>
      <dgm:t>
        <a:bodyPr/>
        <a:lstStyle/>
        <a:p>
          <a:endParaRPr lang="en-US"/>
        </a:p>
      </dgm:t>
    </dgm:pt>
    <dgm:pt modelId="{2300D03E-5B51-4186-A41F-1F00F237B8CA}" type="pres">
      <dgm:prSet presAssocID="{3A8F0771-75C6-4C41-A939-7A562AE11F4F}" presName="root2" presStyleCnt="0"/>
      <dgm:spPr/>
    </dgm:pt>
    <dgm:pt modelId="{AE41B85F-98F2-44A1-87A7-8E6B11F4B7CE}" type="pres">
      <dgm:prSet presAssocID="{3A8F0771-75C6-4C41-A939-7A562AE11F4F}" presName="LevelTwoTextNode" presStyleLbl="node2" presStyleIdx="1" presStyleCnt="3" custScaleX="2456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DE83D9-C991-43FD-B6E3-DB0C9C0C3583}" type="pres">
      <dgm:prSet presAssocID="{3A8F0771-75C6-4C41-A939-7A562AE11F4F}" presName="level3hierChild" presStyleCnt="0"/>
      <dgm:spPr/>
    </dgm:pt>
    <dgm:pt modelId="{671E8AA0-EFDE-442B-B535-AFE5032FF4F0}" type="pres">
      <dgm:prSet presAssocID="{F7C1F8F3-4AA0-42CE-8C93-B65B1353B3EC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D837183D-E57D-462A-8959-FA7942872D8D}" type="pres">
      <dgm:prSet presAssocID="{F7C1F8F3-4AA0-42CE-8C93-B65B1353B3EC}" presName="connTx" presStyleLbl="parChTrans1D2" presStyleIdx="2" presStyleCnt="3"/>
      <dgm:spPr/>
      <dgm:t>
        <a:bodyPr/>
        <a:lstStyle/>
        <a:p>
          <a:endParaRPr lang="en-US"/>
        </a:p>
      </dgm:t>
    </dgm:pt>
    <dgm:pt modelId="{1BC4BB1B-C5F3-4C56-9ACE-B67EB50BD277}" type="pres">
      <dgm:prSet presAssocID="{7AB89C92-E27E-4C97-BA4B-F83C358410B6}" presName="root2" presStyleCnt="0"/>
      <dgm:spPr/>
    </dgm:pt>
    <dgm:pt modelId="{22C1C5E2-E044-48EB-9540-C767ABE2A50D}" type="pres">
      <dgm:prSet presAssocID="{7AB89C92-E27E-4C97-BA4B-F83C358410B6}" presName="LevelTwoTextNode" presStyleLbl="node2" presStyleIdx="2" presStyleCnt="3" custScaleX="1489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04A021-9870-4208-88DC-3AB9433426E0}" type="pres">
      <dgm:prSet presAssocID="{7AB89C92-E27E-4C97-BA4B-F83C358410B6}" presName="level3hierChild" presStyleCnt="0"/>
      <dgm:spPr/>
    </dgm:pt>
  </dgm:ptLst>
  <dgm:cxnLst>
    <dgm:cxn modelId="{8E02B16B-3C79-4A91-BA29-40577DD10620}" type="presOf" srcId="{2D97CCD3-3098-4001-9F0C-54E2F9E3F650}" destId="{8A0BA112-7DC7-4FC0-90FF-842CDACFDA71}" srcOrd="0" destOrd="0" presId="urn:microsoft.com/office/officeart/2008/layout/HorizontalMultiLevelHierarchy"/>
    <dgm:cxn modelId="{81A6C248-4C1F-4377-B281-2CEB772E803F}" type="presOf" srcId="{F7C1F8F3-4AA0-42CE-8C93-B65B1353B3EC}" destId="{D837183D-E57D-462A-8959-FA7942872D8D}" srcOrd="1" destOrd="0" presId="urn:microsoft.com/office/officeart/2008/layout/HorizontalMultiLevelHierarchy"/>
    <dgm:cxn modelId="{1DB11F6D-30C5-4FFF-8E69-A196317BC6F1}" srcId="{A47079FF-3192-499C-B618-64DDFE6947C4}" destId="{CCFBF3CD-7A26-4DFF-9843-D78DAE4A7EED}" srcOrd="0" destOrd="0" parTransId="{E478C345-F432-436B-B7D5-6F5D953BCAB3}" sibTransId="{98BE3AE5-2D92-49F4-8B4C-45AB56B7754F}"/>
    <dgm:cxn modelId="{2DAB6187-CB15-44AE-BB0E-2B66D9001BEE}" type="presOf" srcId="{7AB89C92-E27E-4C97-BA4B-F83C358410B6}" destId="{22C1C5E2-E044-48EB-9540-C767ABE2A50D}" srcOrd="0" destOrd="0" presId="urn:microsoft.com/office/officeart/2008/layout/HorizontalMultiLevelHierarchy"/>
    <dgm:cxn modelId="{FF4F8EFC-AD16-4FBC-9FF0-FE5E3BE57D38}" type="presOf" srcId="{F7C1F8F3-4AA0-42CE-8C93-B65B1353B3EC}" destId="{671E8AA0-EFDE-442B-B535-AFE5032FF4F0}" srcOrd="0" destOrd="0" presId="urn:microsoft.com/office/officeart/2008/layout/HorizontalMultiLevelHierarchy"/>
    <dgm:cxn modelId="{DDFCA747-3EB7-4FC0-A7CB-D00EDD9994BE}" srcId="{A47079FF-3192-499C-B618-64DDFE6947C4}" destId="{7AB89C92-E27E-4C97-BA4B-F83C358410B6}" srcOrd="2" destOrd="0" parTransId="{F7C1F8F3-4AA0-42CE-8C93-B65B1353B3EC}" sibTransId="{3E201EDA-6B43-48F5-AB31-148DD7DED95E}"/>
    <dgm:cxn modelId="{0AFA6CA9-8144-4935-85C2-A61B38F06419}" type="presOf" srcId="{5426766F-B0E5-44E9-BCA2-1F8B8E0A680C}" destId="{A7E6F4F1-C724-4F94-94B9-55D0D2EA67AA}" srcOrd="1" destOrd="0" presId="urn:microsoft.com/office/officeart/2008/layout/HorizontalMultiLevelHierarchy"/>
    <dgm:cxn modelId="{78214F0A-5B47-4ECD-9355-70A4DF348C96}" type="presOf" srcId="{A47079FF-3192-499C-B618-64DDFE6947C4}" destId="{058546C3-D11C-4306-AC3E-E9B74F2ABE8D}" srcOrd="0" destOrd="0" presId="urn:microsoft.com/office/officeart/2008/layout/HorizontalMultiLevelHierarchy"/>
    <dgm:cxn modelId="{38CABA4D-949A-444B-B89A-EB6ADA0C695D}" type="presOf" srcId="{3A8F0771-75C6-4C41-A939-7A562AE11F4F}" destId="{AE41B85F-98F2-44A1-87A7-8E6B11F4B7CE}" srcOrd="0" destOrd="0" presId="urn:microsoft.com/office/officeart/2008/layout/HorizontalMultiLevelHierarchy"/>
    <dgm:cxn modelId="{FA6067AA-21B8-4413-B491-B89B7298A20A}" srcId="{A47079FF-3192-499C-B618-64DDFE6947C4}" destId="{3A8F0771-75C6-4C41-A939-7A562AE11F4F}" srcOrd="1" destOrd="0" parTransId="{5426766F-B0E5-44E9-BCA2-1F8B8E0A680C}" sibTransId="{0428F377-ED31-4CD8-9CDA-FD540DCD90F4}"/>
    <dgm:cxn modelId="{991FE9DC-A5D6-49F5-991E-511BAF5E2C3A}" type="presOf" srcId="{CCFBF3CD-7A26-4DFF-9843-D78DAE4A7EED}" destId="{11D2BF0F-BDAD-445F-BA3E-CC09042DE192}" srcOrd="0" destOrd="0" presId="urn:microsoft.com/office/officeart/2008/layout/HorizontalMultiLevelHierarchy"/>
    <dgm:cxn modelId="{8863F9BD-9FC7-48D1-9AF8-6F0C625F798F}" type="presOf" srcId="{5426766F-B0E5-44E9-BCA2-1F8B8E0A680C}" destId="{0144B928-5C37-48AC-811C-8083C2F28DDF}" srcOrd="0" destOrd="0" presId="urn:microsoft.com/office/officeart/2008/layout/HorizontalMultiLevelHierarchy"/>
    <dgm:cxn modelId="{E6EA2B4E-4927-4E76-AFAF-202BF7E0AD0D}" type="presOf" srcId="{E478C345-F432-436B-B7D5-6F5D953BCAB3}" destId="{214F8054-3949-4B62-9441-7214FB9B7FE6}" srcOrd="0" destOrd="0" presId="urn:microsoft.com/office/officeart/2008/layout/HorizontalMultiLevelHierarchy"/>
    <dgm:cxn modelId="{7600FB12-6B00-424A-B0F1-7EAF8316DC06}" srcId="{2D97CCD3-3098-4001-9F0C-54E2F9E3F650}" destId="{A47079FF-3192-499C-B618-64DDFE6947C4}" srcOrd="0" destOrd="0" parTransId="{1221CBC0-6B4C-4BD7-8988-60DEE515BCBF}" sibTransId="{C332B8B5-2F6B-457F-B362-8C32BAEC0491}"/>
    <dgm:cxn modelId="{A379A03E-30D3-4CD2-8DDC-1E62D4F2941C}" type="presOf" srcId="{E478C345-F432-436B-B7D5-6F5D953BCAB3}" destId="{B632A7BD-45B3-4DA7-BBF3-06321812FBDA}" srcOrd="1" destOrd="0" presId="urn:microsoft.com/office/officeart/2008/layout/HorizontalMultiLevelHierarchy"/>
    <dgm:cxn modelId="{2868D457-B404-4A44-9EDE-31858603001F}" type="presParOf" srcId="{8A0BA112-7DC7-4FC0-90FF-842CDACFDA71}" destId="{04421B46-A301-46B5-9DE0-26CF0739AAE7}" srcOrd="0" destOrd="0" presId="urn:microsoft.com/office/officeart/2008/layout/HorizontalMultiLevelHierarchy"/>
    <dgm:cxn modelId="{6B23E8F1-A8F7-40A9-9813-B18CF88423EB}" type="presParOf" srcId="{04421B46-A301-46B5-9DE0-26CF0739AAE7}" destId="{058546C3-D11C-4306-AC3E-E9B74F2ABE8D}" srcOrd="0" destOrd="0" presId="urn:microsoft.com/office/officeart/2008/layout/HorizontalMultiLevelHierarchy"/>
    <dgm:cxn modelId="{DA7D77FB-2613-4BAB-8050-F9FB4E1571C0}" type="presParOf" srcId="{04421B46-A301-46B5-9DE0-26CF0739AAE7}" destId="{02F19F89-5A35-4FEE-BA23-E9054A182595}" srcOrd="1" destOrd="0" presId="urn:microsoft.com/office/officeart/2008/layout/HorizontalMultiLevelHierarchy"/>
    <dgm:cxn modelId="{9D8934C7-B446-4D01-B447-03D5929E8C98}" type="presParOf" srcId="{02F19F89-5A35-4FEE-BA23-E9054A182595}" destId="{214F8054-3949-4B62-9441-7214FB9B7FE6}" srcOrd="0" destOrd="0" presId="urn:microsoft.com/office/officeart/2008/layout/HorizontalMultiLevelHierarchy"/>
    <dgm:cxn modelId="{9CA3AA68-B8F7-449C-8C05-7FCC50C16E00}" type="presParOf" srcId="{214F8054-3949-4B62-9441-7214FB9B7FE6}" destId="{B632A7BD-45B3-4DA7-BBF3-06321812FBDA}" srcOrd="0" destOrd="0" presId="urn:microsoft.com/office/officeart/2008/layout/HorizontalMultiLevelHierarchy"/>
    <dgm:cxn modelId="{B8BB1F35-206F-4979-8DAA-62FFDAF49EFF}" type="presParOf" srcId="{02F19F89-5A35-4FEE-BA23-E9054A182595}" destId="{3399F4D0-B9FF-426D-87A1-BB46E4077AB1}" srcOrd="1" destOrd="0" presId="urn:microsoft.com/office/officeart/2008/layout/HorizontalMultiLevelHierarchy"/>
    <dgm:cxn modelId="{06C196F4-F580-4AF9-BA83-088ACA3022B0}" type="presParOf" srcId="{3399F4D0-B9FF-426D-87A1-BB46E4077AB1}" destId="{11D2BF0F-BDAD-445F-BA3E-CC09042DE192}" srcOrd="0" destOrd="0" presId="urn:microsoft.com/office/officeart/2008/layout/HorizontalMultiLevelHierarchy"/>
    <dgm:cxn modelId="{EEE77CB2-51C7-4D23-BB0C-008FA2ADF3D8}" type="presParOf" srcId="{3399F4D0-B9FF-426D-87A1-BB46E4077AB1}" destId="{F95DD935-53BF-4FB2-B7DB-486FBD47FB60}" srcOrd="1" destOrd="0" presId="urn:microsoft.com/office/officeart/2008/layout/HorizontalMultiLevelHierarchy"/>
    <dgm:cxn modelId="{5B192276-2DC4-46EC-986E-C58D6A1E419C}" type="presParOf" srcId="{02F19F89-5A35-4FEE-BA23-E9054A182595}" destId="{0144B928-5C37-48AC-811C-8083C2F28DDF}" srcOrd="2" destOrd="0" presId="urn:microsoft.com/office/officeart/2008/layout/HorizontalMultiLevelHierarchy"/>
    <dgm:cxn modelId="{83D0223D-4913-4418-9C5B-49B299D3DB5E}" type="presParOf" srcId="{0144B928-5C37-48AC-811C-8083C2F28DDF}" destId="{A7E6F4F1-C724-4F94-94B9-55D0D2EA67AA}" srcOrd="0" destOrd="0" presId="urn:microsoft.com/office/officeart/2008/layout/HorizontalMultiLevelHierarchy"/>
    <dgm:cxn modelId="{6ABB4751-5B11-417C-9268-564B24C29DAB}" type="presParOf" srcId="{02F19F89-5A35-4FEE-BA23-E9054A182595}" destId="{2300D03E-5B51-4186-A41F-1F00F237B8CA}" srcOrd="3" destOrd="0" presId="urn:microsoft.com/office/officeart/2008/layout/HorizontalMultiLevelHierarchy"/>
    <dgm:cxn modelId="{EDF33197-CDE2-4D91-A010-AE20F5C36C6C}" type="presParOf" srcId="{2300D03E-5B51-4186-A41F-1F00F237B8CA}" destId="{AE41B85F-98F2-44A1-87A7-8E6B11F4B7CE}" srcOrd="0" destOrd="0" presId="urn:microsoft.com/office/officeart/2008/layout/HorizontalMultiLevelHierarchy"/>
    <dgm:cxn modelId="{F3647081-5365-4EC6-8BA7-A33ED978F015}" type="presParOf" srcId="{2300D03E-5B51-4186-A41F-1F00F237B8CA}" destId="{40DE83D9-C991-43FD-B6E3-DB0C9C0C3583}" srcOrd="1" destOrd="0" presId="urn:microsoft.com/office/officeart/2008/layout/HorizontalMultiLevelHierarchy"/>
    <dgm:cxn modelId="{EA5C7744-B5A0-4E87-8962-ED7A55D2CA24}" type="presParOf" srcId="{02F19F89-5A35-4FEE-BA23-E9054A182595}" destId="{671E8AA0-EFDE-442B-B535-AFE5032FF4F0}" srcOrd="4" destOrd="0" presId="urn:microsoft.com/office/officeart/2008/layout/HorizontalMultiLevelHierarchy"/>
    <dgm:cxn modelId="{FA22DAB3-F69E-44FE-95B7-44CD63B490B2}" type="presParOf" srcId="{671E8AA0-EFDE-442B-B535-AFE5032FF4F0}" destId="{D837183D-E57D-462A-8959-FA7942872D8D}" srcOrd="0" destOrd="0" presId="urn:microsoft.com/office/officeart/2008/layout/HorizontalMultiLevelHierarchy"/>
    <dgm:cxn modelId="{2C6D820E-9CFB-4815-B70D-4A73F3C84050}" type="presParOf" srcId="{02F19F89-5A35-4FEE-BA23-E9054A182595}" destId="{1BC4BB1B-C5F3-4C56-9ACE-B67EB50BD277}" srcOrd="5" destOrd="0" presId="urn:microsoft.com/office/officeart/2008/layout/HorizontalMultiLevelHierarchy"/>
    <dgm:cxn modelId="{E5D3DAE8-A690-4148-A884-B476465FA7C7}" type="presParOf" srcId="{1BC4BB1B-C5F3-4C56-9ACE-B67EB50BD277}" destId="{22C1C5E2-E044-48EB-9540-C767ABE2A50D}" srcOrd="0" destOrd="0" presId="urn:microsoft.com/office/officeart/2008/layout/HorizontalMultiLevelHierarchy"/>
    <dgm:cxn modelId="{5986DB1D-6440-40D5-8F29-999709BE5A74}" type="presParOf" srcId="{1BC4BB1B-C5F3-4C56-9ACE-B67EB50BD277}" destId="{3C04A021-9870-4208-88DC-3AB9433426E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F1264B-4273-40DA-95DD-511053FCBB1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CEA7F3-3818-4EDF-A4DE-362BB453E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836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addition to follow-up</a:t>
            </a:r>
            <a:r>
              <a:rPr lang="en-US" baseline="0" dirty="0" smtClean="0"/>
              <a:t> studies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CEA7F3-3818-4EDF-A4DE-362BB453EF4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80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vdaily.com/news/2016/05/mcauliffe-talks-up-workforce-development-efforts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flora@Virginia.edu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208929"/>
            <a:ext cx="5699539" cy="104868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NCDA Action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799"/>
            <a:ext cx="5458968" cy="1426335"/>
          </a:xfrm>
        </p:spPr>
        <p:txBody>
          <a:bodyPr>
            <a:normAutofit/>
          </a:bodyPr>
          <a:lstStyle/>
          <a:p>
            <a:r>
              <a:rPr lang="en-US" dirty="0" smtClean="0"/>
              <a:t>NCDA Leadership Academy – Class of 2016</a:t>
            </a:r>
          </a:p>
          <a:p>
            <a:r>
              <a:rPr lang="en-US" dirty="0" smtClean="0"/>
              <a:t>Amanda G. Flora, Ph.D., NCC, GCDF</a:t>
            </a:r>
          </a:p>
          <a:p>
            <a:endParaRPr lang="en-US" dirty="0"/>
          </a:p>
          <a:p>
            <a:r>
              <a:rPr lang="en-US" dirty="0" smtClean="0"/>
              <a:t>Annual meeting of the NCDA, June 29 – July 2, 2016</a:t>
            </a:r>
          </a:p>
          <a:p>
            <a:r>
              <a:rPr lang="en-US" dirty="0" smtClean="0"/>
              <a:t>Chicago, IL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04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so far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 </a:t>
            </a:r>
            <a:r>
              <a:rPr lang="en-US" b="1" dirty="0"/>
              <a:t>ability</a:t>
            </a:r>
            <a:r>
              <a:rPr lang="en-US" dirty="0"/>
              <a:t> to navigate career planning and execution successfully using a strong foundation of career </a:t>
            </a:r>
            <a:r>
              <a:rPr lang="en-US" b="1" dirty="0"/>
              <a:t>knowledge</a:t>
            </a:r>
            <a:r>
              <a:rPr lang="en-US" dirty="0"/>
              <a:t> and employability </a:t>
            </a:r>
            <a:r>
              <a:rPr lang="en-US" b="1" dirty="0" smtClean="0"/>
              <a:t>skills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Notice the connection between existing themes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84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Considerations/Implications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“Career and Technical” and “College and Career Readiness” appear to be two separate movements, both with various definitions</a:t>
            </a:r>
          </a:p>
          <a:p>
            <a:pPr lvl="1"/>
            <a:r>
              <a:rPr lang="en-US" dirty="0" smtClean="0"/>
              <a:t>Can Career Literacy unite?</a:t>
            </a:r>
          </a:p>
          <a:p>
            <a:pPr lvl="1"/>
            <a:r>
              <a:rPr lang="en-US" dirty="0" smtClean="0"/>
              <a:t>Is there another term to consider?</a:t>
            </a:r>
          </a:p>
          <a:p>
            <a:r>
              <a:rPr lang="en-US" dirty="0" smtClean="0"/>
              <a:t>Where are values and career theories fitting in?</a:t>
            </a:r>
          </a:p>
          <a:p>
            <a:r>
              <a:rPr lang="en-US" dirty="0"/>
              <a:t>Family </a:t>
            </a:r>
            <a:r>
              <a:rPr lang="en-US" dirty="0" smtClean="0"/>
              <a:t>involvement? Most </a:t>
            </a:r>
            <a:r>
              <a:rPr lang="en-US" dirty="0"/>
              <a:t>influential factor on career </a:t>
            </a:r>
            <a:r>
              <a:rPr lang="en-US" dirty="0" smtClean="0"/>
              <a:t>development</a:t>
            </a:r>
          </a:p>
          <a:p>
            <a:r>
              <a:rPr lang="en-US" dirty="0" smtClean="0"/>
              <a:t>Special education and Rehabilitation Counseling</a:t>
            </a:r>
          </a:p>
        </p:txBody>
      </p:sp>
    </p:spTree>
    <p:extLst>
      <p:ext uri="{BB962C8B-B14F-4D97-AF65-F5344CB8AC3E}">
        <p14:creationId xmlns:p14="http://schemas.microsoft.com/office/powerpoint/2010/main" val="170544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study (so far)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Overwhelming</a:t>
            </a:r>
          </a:p>
          <a:p>
            <a:r>
              <a:rPr lang="en-US" dirty="0" smtClean="0"/>
              <a:t>Cyclical</a:t>
            </a:r>
          </a:p>
          <a:p>
            <a:r>
              <a:rPr lang="en-US" dirty="0" smtClean="0"/>
              <a:t>Omission of key documents possible</a:t>
            </a:r>
          </a:p>
          <a:p>
            <a:r>
              <a:rPr lang="en-US" dirty="0" smtClean="0"/>
              <a:t>Immersion (good and bad)</a:t>
            </a:r>
          </a:p>
          <a:p>
            <a:r>
              <a:rPr lang="en-US" dirty="0" smtClean="0"/>
              <a:t>Late at the starting gate </a:t>
            </a:r>
            <a:r>
              <a:rPr lang="en-US" dirty="0" smtClean="0">
                <a:sym typeface="Wingdings" panose="05000000000000000000" pitchFamily="2" charset="2"/>
              </a:rPr>
              <a:t> </a:t>
            </a:r>
            <a:r>
              <a:rPr lang="en-US" dirty="0" smtClean="0"/>
              <a:t>both on project and topic.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07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go from here?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 “where do we begin?”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05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Tying literacy to competencies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CACREP competencies</a:t>
            </a:r>
          </a:p>
          <a:p>
            <a:pPr lvl="1"/>
            <a:r>
              <a:rPr lang="en-US" dirty="0" smtClean="0"/>
              <a:t>Vary by specialty</a:t>
            </a:r>
          </a:p>
          <a:p>
            <a:r>
              <a:rPr lang="en-US" dirty="0" smtClean="0"/>
              <a:t>CDF competencies</a:t>
            </a:r>
          </a:p>
          <a:p>
            <a:r>
              <a:rPr lang="en-US" dirty="0" smtClean="0"/>
              <a:t>Others?</a:t>
            </a:r>
          </a:p>
        </p:txBody>
      </p:sp>
    </p:spTree>
    <p:extLst>
      <p:ext uri="{BB962C8B-B14F-4D97-AF65-F5344CB8AC3E}">
        <p14:creationId xmlns:p14="http://schemas.microsoft.com/office/powerpoint/2010/main" val="141184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Credential confusion</a:t>
            </a:r>
          </a:p>
          <a:p>
            <a:r>
              <a:rPr lang="en-US" dirty="0" smtClean="0"/>
              <a:t>Credentialing “gap” for graduate-level practitioners – scaffolding or tiered credentialing </a:t>
            </a:r>
          </a:p>
          <a:p>
            <a:r>
              <a:rPr lang="en-US" dirty="0" smtClean="0"/>
              <a:t>Chasm with school counseling</a:t>
            </a:r>
          </a:p>
          <a:p>
            <a:r>
              <a:rPr lang="en-US" dirty="0" smtClean="0"/>
              <a:t>Various needs (e.g. veteran, college readiness) – difficult to unify</a:t>
            </a:r>
          </a:p>
          <a:p>
            <a:r>
              <a:rPr lang="en-US" dirty="0" smtClean="0"/>
              <a:t>Multiple organizations – ASCA, CACREP, ACA –who should be leading the way? US! We are the parent organization and the experts in career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2288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Speak with key NCDA stakeholders to discover any additional themes and patterns in definitions </a:t>
            </a:r>
          </a:p>
          <a:p>
            <a:r>
              <a:rPr lang="en-US" dirty="0" smtClean="0"/>
              <a:t>Eventually create a for survey to all NCDA members</a:t>
            </a:r>
            <a:endParaRPr lang="en-US" dirty="0"/>
          </a:p>
          <a:p>
            <a:r>
              <a:rPr lang="en-US" dirty="0" smtClean="0"/>
              <a:t>Long-term, include ACA, ASCA, ACES, etc.</a:t>
            </a:r>
          </a:p>
          <a:p>
            <a:r>
              <a:rPr lang="en-US" dirty="0" smtClean="0"/>
              <a:t>Developing specific RQs regarding competencies and literacy for correlations to support career development training</a:t>
            </a:r>
          </a:p>
        </p:txBody>
      </p:sp>
    </p:spTree>
    <p:extLst>
      <p:ext uri="{BB962C8B-B14F-4D97-AF65-F5344CB8AC3E}">
        <p14:creationId xmlns:p14="http://schemas.microsoft.com/office/powerpoint/2010/main" val="16713223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Happenings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Recent Hearing with Tim </a:t>
            </a:r>
            <a:r>
              <a:rPr lang="en-US" dirty="0" err="1" smtClean="0"/>
              <a:t>Kaine</a:t>
            </a:r>
            <a:r>
              <a:rPr lang="en-US" dirty="0" smtClean="0"/>
              <a:t> on CTE education</a:t>
            </a:r>
          </a:p>
          <a:p>
            <a:r>
              <a:rPr lang="en-US" i="1" dirty="0" smtClean="0"/>
              <a:t>Career Developments, Summer 2016</a:t>
            </a:r>
          </a:p>
          <a:p>
            <a:r>
              <a:rPr lang="en-US" dirty="0" smtClean="0"/>
              <a:t>In Virginia:</a:t>
            </a:r>
          </a:p>
          <a:p>
            <a:r>
              <a:rPr lang="en-US" dirty="0">
                <a:hlinkClick r:id="rId2"/>
              </a:rPr>
              <a:t>http://www.nvdaily.com/news/2016/05/mcauliffe-talks-up-workforce-development-efforts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Pilot high schools</a:t>
            </a:r>
          </a:p>
          <a:p>
            <a:pPr lvl="1"/>
            <a:r>
              <a:rPr lang="en-US" dirty="0" smtClean="0"/>
              <a:t>Career coaches (credentialed)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960874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Possibilities???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8098429"/>
              </p:ext>
            </p:extLst>
          </p:nvPr>
        </p:nvGraphicFramePr>
        <p:xfrm>
          <a:off x="457200" y="2209800"/>
          <a:ext cx="7258594" cy="3916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40095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169" y="2749731"/>
            <a:ext cx="3916363" cy="3916363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420" y="1057656"/>
            <a:ext cx="1335024" cy="11521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176" y="121615"/>
            <a:ext cx="4114800" cy="332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716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Mentor, Rebecca </a:t>
            </a:r>
            <a:r>
              <a:rPr lang="en-US" b="1" dirty="0" err="1" smtClean="0"/>
              <a:t>Dedmond</a:t>
            </a:r>
            <a:r>
              <a:rPr lang="en-US" b="1" dirty="0" smtClean="0"/>
              <a:t> of George Washington University</a:t>
            </a:r>
          </a:p>
          <a:p>
            <a:r>
              <a:rPr lang="en-US" dirty="0" smtClean="0"/>
              <a:t>Clinical Assistant Professor, University of Virginia</a:t>
            </a:r>
          </a:p>
          <a:p>
            <a:r>
              <a:rPr lang="en-US" dirty="0" smtClean="0"/>
              <a:t>NCC, </a:t>
            </a:r>
            <a:r>
              <a:rPr lang="en-US" dirty="0" err="1" smtClean="0"/>
              <a:t>CDFi</a:t>
            </a:r>
            <a:r>
              <a:rPr lang="en-US" dirty="0" smtClean="0"/>
              <a:t>, GCDF</a:t>
            </a:r>
          </a:p>
          <a:p>
            <a:r>
              <a:rPr lang="en-US" dirty="0" smtClean="0"/>
              <a:t>VCDA Past-President</a:t>
            </a:r>
          </a:p>
          <a:p>
            <a:r>
              <a:rPr lang="en-US" dirty="0" smtClean="0"/>
              <a:t>Board member, Wilson Workforce Rehabilitation Center Foundation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3511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flora@Virginia.edu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References in handout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787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for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Term “career literacy” arises</a:t>
            </a:r>
          </a:p>
          <a:p>
            <a:r>
              <a:rPr lang="en-US" dirty="0" smtClean="0"/>
              <a:t>Colleague used in Virginia a few years ago</a:t>
            </a:r>
          </a:p>
          <a:p>
            <a:r>
              <a:rPr lang="en-US" dirty="0" smtClean="0"/>
              <a:t>Bill Symonds from ASU spoke at NCDA last year and other venues (online) nationwide.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6160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the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507" y="2181497"/>
            <a:ext cx="6508377" cy="39163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26 graduate students at UVA (20 school counseling, 5 student affairs (non-CACREP), and 1 professional development) were asked to define “College and Career Readiness”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b="1" i="1" dirty="0" smtClean="0"/>
              <a:t>Only </a:t>
            </a:r>
            <a:r>
              <a:rPr lang="en-US" b="1" i="1" dirty="0"/>
              <a:t>14 of the 46 states responding to the survey have a statewide definition of what it means for high school students to be career- or work-ready. </a:t>
            </a:r>
            <a:r>
              <a:rPr lang="en-US" dirty="0"/>
              <a:t>The states that reported having such a definition include Colorado, Delaware, Georgia, Kansas, Kentucky, Maryland, Michigan, Minnesota, Missouri, Montana, Nebraska, New Jersey, North Dakota, and Virginia. Another 20 states said they are working on developing such a definition</a:t>
            </a:r>
            <a:r>
              <a:rPr lang="en-US" dirty="0" smtClean="0"/>
              <a:t>.” (CEP, 2013, p. 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22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Presenting problem: Uniform/consistent definitions for career development terminology in the U.S.</a:t>
            </a:r>
          </a:p>
          <a:p>
            <a:pPr marL="0" indent="0">
              <a:buNone/>
            </a:pPr>
            <a:r>
              <a:rPr lang="en-US" dirty="0" smtClean="0"/>
              <a:t>Qualitative inquiry: Review existing literature for themes and patterns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7223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Inquiry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Reviewed existing literature and created working document Document* presented at a roundtable via Dr. Dedmond at US Chamber of Commerce Foundation’s “</a:t>
            </a:r>
            <a:r>
              <a:rPr lang="en-US" b="1" dirty="0" smtClean="0"/>
              <a:t>Reviving </a:t>
            </a:r>
            <a:r>
              <a:rPr lang="en-US" b="1" dirty="0"/>
              <a:t>the American Dream: Using Career Development to Prepare All Young Adults for Career </a:t>
            </a:r>
            <a:r>
              <a:rPr lang="en-US" b="1" dirty="0" smtClean="0"/>
              <a:t>Success” February 22, 2016 </a:t>
            </a:r>
            <a:endParaRPr lang="en-US" dirty="0" smtClean="0"/>
          </a:p>
          <a:p>
            <a:r>
              <a:rPr lang="en-US" dirty="0" smtClean="0"/>
              <a:t>Continued literature review (some results shared today)</a:t>
            </a:r>
          </a:p>
          <a:p>
            <a:r>
              <a:rPr lang="en-US" dirty="0" smtClean="0"/>
              <a:t>Brief qualitative survey to key stakeholders</a:t>
            </a:r>
          </a:p>
          <a:p>
            <a:pPr lvl="1"/>
            <a:r>
              <a:rPr lang="en-US" dirty="0" smtClean="0"/>
              <a:t>(Results in handout)</a:t>
            </a:r>
          </a:p>
          <a:p>
            <a:pPr marL="228600" lvl="1" indent="0">
              <a:buNone/>
            </a:pPr>
            <a:endParaRPr lang="en-US" dirty="0"/>
          </a:p>
          <a:p>
            <a:pPr marL="228600" lvl="1" indent="0">
              <a:buNone/>
            </a:pPr>
            <a:r>
              <a:rPr lang="en-US" smtClean="0"/>
              <a:t>*</a:t>
            </a:r>
            <a:r>
              <a:rPr lang="en-US" smtClean="0"/>
              <a:t>Electronic</a:t>
            </a:r>
            <a:r>
              <a:rPr lang="en-US" smtClean="0"/>
              <a:t> </a:t>
            </a:r>
            <a:r>
              <a:rPr lang="en-US" dirty="0" smtClean="0"/>
              <a:t>copy available</a:t>
            </a:r>
          </a:p>
          <a:p>
            <a:pPr marL="228600" lvl="1" indent="0">
              <a:buNone/>
            </a:pPr>
            <a:endParaRPr lang="en-US" dirty="0" smtClean="0"/>
          </a:p>
          <a:p>
            <a:pPr marL="2286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9867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“Career Literacy” themes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“…knowledge, tools, and support…” (Symonds)</a:t>
            </a:r>
          </a:p>
          <a:p>
            <a:r>
              <a:rPr lang="en-US" dirty="0" smtClean="0"/>
              <a:t>Decisions (Australian resources)</a:t>
            </a:r>
          </a:p>
          <a:p>
            <a:r>
              <a:rPr lang="en-US" dirty="0" smtClean="0"/>
              <a:t>Skills </a:t>
            </a:r>
          </a:p>
          <a:p>
            <a:r>
              <a:rPr lang="en-US" dirty="0" smtClean="0"/>
              <a:t>Interpersonal</a:t>
            </a:r>
            <a:endParaRPr lang="en-US" dirty="0"/>
          </a:p>
          <a:p>
            <a:pPr lvl="1"/>
            <a:r>
              <a:rPr lang="en-US" dirty="0"/>
              <a:t>“present oneself effectively” (Career Industry Council Australia, 2009b)</a:t>
            </a:r>
          </a:p>
          <a:p>
            <a:pPr lvl="1"/>
            <a:r>
              <a:rPr lang="en-US" dirty="0"/>
              <a:t>“Interact positively and effectively with others” (</a:t>
            </a:r>
            <a:r>
              <a:rPr lang="en-US" dirty="0" err="1"/>
              <a:t>Tathem</a:t>
            </a:r>
            <a:r>
              <a:rPr lang="en-US" dirty="0"/>
              <a:t> &amp; </a:t>
            </a:r>
            <a:r>
              <a:rPr lang="en-US" dirty="0" err="1"/>
              <a:t>McIlveen</a:t>
            </a:r>
            <a:r>
              <a:rPr lang="en-US" dirty="0"/>
              <a:t>, </a:t>
            </a:r>
            <a:r>
              <a:rPr lang="en-US" dirty="0" smtClean="0"/>
              <a:t>2009)</a:t>
            </a:r>
          </a:p>
          <a:p>
            <a:pPr marL="228600" lvl="1" indent="0">
              <a:buNone/>
            </a:pPr>
            <a:endParaRPr lang="en-US" dirty="0"/>
          </a:p>
          <a:p>
            <a:pPr marL="228600" lvl="1" indent="0">
              <a:buNone/>
            </a:pPr>
            <a:endParaRPr lang="en-US" dirty="0" smtClean="0"/>
          </a:p>
          <a:p>
            <a:pPr marL="228600" lvl="1" indent="0">
              <a:buNone/>
            </a:pPr>
            <a:r>
              <a:rPr lang="en-US" dirty="0" smtClean="0"/>
              <a:t>Others</a:t>
            </a:r>
            <a:r>
              <a:rPr lang="en-US" dirty="0"/>
              <a:t>?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10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8211313" cy="3916363"/>
          </a:xfrm>
        </p:spPr>
        <p:txBody>
          <a:bodyPr/>
          <a:lstStyle/>
          <a:p>
            <a:r>
              <a:rPr lang="en-US" dirty="0" smtClean="0"/>
              <a:t>“This paper utilizes  the term college readiness counseling due to its suggestion that readiness’ includes preparation for success for matriculation” (</a:t>
            </a:r>
            <a:r>
              <a:rPr lang="en-US" dirty="0" err="1" smtClean="0"/>
              <a:t>Savitz-Romer</a:t>
            </a:r>
            <a:r>
              <a:rPr lang="en-US" dirty="0" smtClean="0"/>
              <a:t>, 2012, p. 28) (for NACAC)</a:t>
            </a:r>
          </a:p>
          <a:p>
            <a:endParaRPr lang="en-US" dirty="0"/>
          </a:p>
          <a:p>
            <a:r>
              <a:rPr lang="en-US" dirty="0" smtClean="0"/>
              <a:t>Defining success?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1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Piloting with VCDA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https://docs.google.com/forms/d/1Sgk2JlJUGGPyTuqGrUiscMqNeKe75bpxQZl9wrWn9Yw/edit</a:t>
            </a:r>
          </a:p>
        </p:txBody>
      </p:sp>
    </p:spTree>
    <p:extLst>
      <p:ext uri="{BB962C8B-B14F-4D97-AF65-F5344CB8AC3E}">
        <p14:creationId xmlns:p14="http://schemas.microsoft.com/office/powerpoint/2010/main" val="279644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za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6002</TotalTime>
  <Words>750</Words>
  <Application>Microsoft Office PowerPoint</Application>
  <PresentationFormat>On-screen Show (4:3)</PresentationFormat>
  <Paragraphs>100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Calibri</vt:lpstr>
      <vt:lpstr>Century Gothic</vt:lpstr>
      <vt:lpstr>Wingdings</vt:lpstr>
      <vt:lpstr>Wingdings 2</vt:lpstr>
      <vt:lpstr>Plaza</vt:lpstr>
      <vt:lpstr>NCDA Action Project</vt:lpstr>
      <vt:lpstr>Introduction</vt:lpstr>
      <vt:lpstr>Background for project</vt:lpstr>
      <vt:lpstr>Defining the terms</vt:lpstr>
      <vt:lpstr>Research Design</vt:lpstr>
      <vt:lpstr>Inquiry</vt:lpstr>
      <vt:lpstr>“Career Literacy” themes</vt:lpstr>
      <vt:lpstr>Interesting</vt:lpstr>
      <vt:lpstr>Piloting with VCDA Board</vt:lpstr>
      <vt:lpstr>Information so far</vt:lpstr>
      <vt:lpstr>Considerations/Implications</vt:lpstr>
      <vt:lpstr>Limitations of study (so far)</vt:lpstr>
      <vt:lpstr>Where to go from here?</vt:lpstr>
      <vt:lpstr>Tying literacy to competencies</vt:lpstr>
      <vt:lpstr>Additional considerations</vt:lpstr>
      <vt:lpstr>Moving forward</vt:lpstr>
      <vt:lpstr>Current Happenings</vt:lpstr>
      <vt:lpstr>Possibilities???</vt:lpstr>
      <vt:lpstr>PowerPoint Presentation</vt:lpstr>
      <vt:lpstr>THANK YOU!</vt:lpstr>
    </vt:vector>
  </TitlesOfParts>
  <Company>UVA/SVCP, LLC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NCDA Action Project</dc:title>
  <dc:creator>Amanda Flora</dc:creator>
  <cp:lastModifiedBy>Flora, Amanda Gail (agf8n)</cp:lastModifiedBy>
  <cp:revision>29</cp:revision>
  <dcterms:created xsi:type="dcterms:W3CDTF">2016-05-20T17:43:53Z</dcterms:created>
  <dcterms:modified xsi:type="dcterms:W3CDTF">2016-10-25T12:44:08Z</dcterms:modified>
</cp:coreProperties>
</file>